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25FF_D704E266.xml" ContentType="application/vnd.ms-powerpoint.comments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48" r:id="rId2"/>
  </p:sldMasterIdLst>
  <p:notesMasterIdLst>
    <p:notesMasterId r:id="rId8"/>
  </p:notesMasterIdLst>
  <p:handoutMasterIdLst>
    <p:handoutMasterId r:id="rId9"/>
  </p:handoutMasterIdLst>
  <p:sldIdLst>
    <p:sldId id="9719" r:id="rId3"/>
    <p:sldId id="360" r:id="rId4"/>
    <p:sldId id="9725" r:id="rId5"/>
    <p:sldId id="9727" r:id="rId6"/>
    <p:sldId id="9732" r:id="rId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5931431-0FB3-46DB-998B-E4666FF04AB7}">
          <p14:sldIdLst>
            <p14:sldId id="9719"/>
            <p14:sldId id="360"/>
            <p14:sldId id="9725"/>
            <p14:sldId id="9727"/>
            <p14:sldId id="9732"/>
          </p14:sldIdLst>
        </p14:section>
        <p14:section name="Section sans titre" id="{1C90769A-F2C6-43D3-B188-E5F427D0F69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9F2409-EF31-AFDF-A8D5-7ADC5D0280DD}" name="Schnoebelen Juliette" initials="SJ" userId="S::juliette.schnoebelen@cre.fr::923d5e89-4197-4919-b1d2-ff766e1dc280" providerId="AD"/>
  <p188:author id="{6FE85A8D-9D5B-D06E-5558-FB12A5381F57}" name="Fangeaux Anna" initials="FA" userId="S::anna.fangeaux@cre.fr::65f59b1a-a4c1-4684-bff7-856b4d00f1f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ereau Rébecca" initials="RR" lastIdx="2" clrIdx="0">
    <p:extLst>
      <p:ext uri="{19B8F6BF-5375-455C-9EA6-DF929625EA0E}">
        <p15:presenceInfo xmlns:p15="http://schemas.microsoft.com/office/powerpoint/2012/main" userId="S-1-5-21-3937936663-190188876-1528465544-76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B2F"/>
    <a:srgbClr val="429188"/>
    <a:srgbClr val="FF8E01"/>
    <a:srgbClr val="FF8F00"/>
    <a:srgbClr val="DBEEE0"/>
    <a:srgbClr val="296486"/>
    <a:srgbClr val="548B2E"/>
    <a:srgbClr val="8BC3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58" autoAdjust="0"/>
    <p:restoredTop sz="90391" autoAdjust="0"/>
  </p:normalViewPr>
  <p:slideViewPr>
    <p:cSldViewPr>
      <p:cViewPr varScale="1">
        <p:scale>
          <a:sx n="59" d="100"/>
          <a:sy n="59" d="100"/>
        </p:scale>
        <p:origin x="9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8/10/relationships/authors" Target="authors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omments/modernComment_25FF_D704E26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A7A746E-00AA-4DF8-BD66-9E515F92290B}" authorId="{7E9F2409-EF31-AFDF-A8D5-7ADC5D0280DD}" created="2026-01-21T15:42:26.740">
    <pc:sldMkLst xmlns:pc="http://schemas.microsoft.com/office/powerpoint/2013/main/command">
      <pc:docMk/>
      <pc:sldMk cId="3607421542" sldId="9727"/>
    </pc:sldMkLst>
    <p188:txBody>
      <a:bodyPr/>
      <a:lstStyle/>
      <a:p>
        <a:r>
          <a:rPr lang="fr-FR"/>
          <a:t>https://www.cre.fr/actualites/toute-lactualite/la-cre-publie-son-observatoire-des-marches-de-detail-du-second-trimestre-2025.html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278BA-8411-4DE9-AA00-99EA2CB1D56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5B479-8A8D-4A9E-951D-0AB39F9D30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034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B626B-B708-4E2F-AE18-2990BA12ED1E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AF50B-FF77-42E5-B8F6-F58A73FFF9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84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2159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/>
              <a:ea typeface="Calibri"/>
              <a:cs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0999A-6478-4F7D-B55E-5C7E031B50C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49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96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993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+ de 1 million d’installations de production en France aujourd’hui mais seulement une dizaine de grands producteurs propriétaires de centrales électriques (EDF, Engie, </a:t>
            </a:r>
            <a:r>
              <a:rPr lang="fr-FR" dirty="0" err="1"/>
              <a:t>Gazel</a:t>
            </a:r>
            <a:r>
              <a:rPr lang="fr-FR" dirty="0"/>
              <a:t> Energie…)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977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Ouverture =\= baisse automatique des prix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Innovation et flexibilité : principaux apports de la concurrence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Marché européen et interconnexions : leviers clés pour la sécurité d’approvisionnement  (ex. de la crise énergétique 2022 et 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/>
              <a:t>Régulation indispensable pour équilibrer marché, réseaux et protection des consommateurs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252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6888" y="2394248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</a:t>
            </a:r>
          </a:p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des Régulateurs de l’Energie</a:t>
            </a:r>
            <a:endParaRPr lang="bg-BG" sz="36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51" y="908720"/>
            <a:ext cx="5490073" cy="1367028"/>
          </a:xfrm>
          <a:prstGeom prst="rect">
            <a:avLst/>
          </a:prstGeom>
        </p:spPr>
      </p:pic>
      <p:sp>
        <p:nvSpPr>
          <p:cNvPr id="10" name="Sous-titre 2"/>
          <p:cNvSpPr txBox="1">
            <a:spLocks/>
          </p:cNvSpPr>
          <p:nvPr userDrawn="1"/>
        </p:nvSpPr>
        <p:spPr>
          <a:xfrm>
            <a:off x="-36513" y="3717032"/>
            <a:ext cx="9144000" cy="1536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2400" b="0" dirty="0"/>
              <a:t>Claire Hellich-Praquin,</a:t>
            </a:r>
            <a:r>
              <a:rPr lang="fr-FR" sz="2400" b="0" baseline="0" dirty="0"/>
              <a:t> Directrice des Affaires européennes, internationales et de la coopération</a:t>
            </a:r>
            <a:endParaRPr lang="fr-FR" sz="1400" b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pic>
        <p:nvPicPr>
          <p:cNvPr id="13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273" y="5517232"/>
            <a:ext cx="1066288" cy="71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35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953449"/>
            <a:ext cx="3106688" cy="4525963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558B2F"/>
                </a:solidFill>
                <a:latin typeface="Cambria" panose="02040503050406030204" pitchFamily="18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 sz="1400">
                <a:solidFill>
                  <a:srgbClr val="8BC34A"/>
                </a:solidFill>
              </a:defRPr>
            </a:lvl2pPr>
            <a:lvl4pPr marL="1714500" indent="-3429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8606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53246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2" name="ZoneTexte 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3419870" y="148732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F8F00"/>
                </a:solidFill>
                <a:latin typeface="NunitoSans-ExtraBold"/>
              </a:rPr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322510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738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65959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9432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L’avenir</a:t>
            </a:r>
          </a:p>
          <a:p>
            <a:endParaRPr lang="fr-FR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37099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880D-3D24-41EE-8257-786C62453295}" type="datetime1">
              <a:rPr lang="fr-FR" smtClean="0"/>
              <a:t>28/01/2026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Réseau des régulateurs francophones de l'énergie - 28/11/2016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AA3A-08A8-4F54-A59B-E7DECB456E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36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0AA3A-08A8-4F54-A59B-E7DECB456E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58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5FF_D704E26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>
          <a:xfrm>
            <a:off x="899592" y="1412776"/>
            <a:ext cx="7772400" cy="97791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400" cap="none" spc="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Réseau Francophone des Régulateurs de l’Energie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613" y="413584"/>
            <a:ext cx="5157768" cy="12842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6086" y="6671591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80" y="2231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D33591-7950-8D31-627E-28184A873A5E}"/>
              </a:ext>
            </a:extLst>
          </p:cNvPr>
          <p:cNvSpPr txBox="1"/>
          <p:nvPr/>
        </p:nvSpPr>
        <p:spPr>
          <a:xfrm>
            <a:off x="1043608" y="2166115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sz="2400" b="1" i="0" u="none" strike="noStrike" kern="1400" cap="none" spc="25" normalizeH="0" baseline="0" dirty="0">
                <a:ln>
                  <a:noFill/>
                </a:ln>
                <a:solidFill>
                  <a:srgbClr val="FF8F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 4 </a:t>
            </a:r>
            <a:r>
              <a:rPr lang="fr-FR" sz="2400" b="1" kern="1400" spc="25" dirty="0">
                <a:solidFill>
                  <a:srgbClr val="FF8F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fr-FR" sz="2400" b="1" i="0" u="none" strike="noStrike" kern="1400" cap="none" spc="25" normalizeH="0" baseline="0" dirty="0">
                <a:ln>
                  <a:noFill/>
                </a:ln>
                <a:solidFill>
                  <a:srgbClr val="FF8F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Présentation des membres : structure des marchés, pratiques et trajectoires</a:t>
            </a:r>
            <a:endParaRPr lang="fr-FR" sz="2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F5F2D1-D581-4B4D-41A2-DE1D04AF23E5}"/>
              </a:ext>
            </a:extLst>
          </p:cNvPr>
          <p:cNvSpPr txBox="1"/>
          <p:nvPr/>
        </p:nvSpPr>
        <p:spPr>
          <a:xfrm>
            <a:off x="557056" y="3429000"/>
            <a:ext cx="8173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sz="2000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Commission de régulation de l’énergie (CRE) - France</a:t>
            </a:r>
            <a:endParaRPr lang="fr-FR" sz="2000" dirty="0"/>
          </a:p>
        </p:txBody>
      </p:sp>
      <p:pic>
        <p:nvPicPr>
          <p:cNvPr id="3" name="Image 2" descr="Une image contenant Rectangle, drapeau, capture d’écran, conception&#10;&#10;Description générée automatiquement">
            <a:extLst>
              <a:ext uri="{FF2B5EF4-FFF2-40B4-BE49-F238E27FC236}">
                <a16:creationId xmlns:a16="http://schemas.microsoft.com/office/drawing/2014/main" id="{8BBA3098-0321-F9C9-81A4-B98932A64F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793" y="4009326"/>
            <a:ext cx="3516413" cy="2344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4FE46EF-77D4-D7AE-DF13-ACA63ACCF73B}"/>
              </a:ext>
            </a:extLst>
          </p:cNvPr>
          <p:cNvSpPr txBox="1"/>
          <p:nvPr/>
        </p:nvSpPr>
        <p:spPr>
          <a:xfrm>
            <a:off x="970097" y="304371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b="1" i="0" u="none" strike="noStrike" kern="1400" cap="none" spc="25" normalizeH="0" baseline="0" dirty="0">
                <a:ln>
                  <a:noFill/>
                </a:ln>
                <a:solidFill>
                  <a:srgbClr val="558B2F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Zone Europe</a:t>
            </a:r>
            <a:endParaRPr lang="fr-FR" dirty="0">
              <a:solidFill>
                <a:srgbClr val="558B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1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229415" y="754628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Historique de l’ouverture du marché de l’électricité en France</a:t>
            </a:r>
            <a:endParaRPr lang="bg-BG" dirty="0">
              <a:solidFill>
                <a:srgbClr val="FF6F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pic>
        <p:nvPicPr>
          <p:cNvPr id="5" name="Image 4" descr="Une image contenant texte, capture d’écran, Police, ligne&#10;&#10;Description générée automatiquement">
            <a:extLst>
              <a:ext uri="{FF2B5EF4-FFF2-40B4-BE49-F238E27FC236}">
                <a16:creationId xmlns:a16="http://schemas.microsoft.com/office/drawing/2014/main" id="{78BD9826-FA9D-647D-8D84-CD3A3EE5E5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92068"/>
            <a:ext cx="9027330" cy="369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8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>
          <a:xfrm>
            <a:off x="235096" y="528238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Structure actuelle du marché de l’électricité en France</a:t>
            </a:r>
            <a:endParaRPr lang="bg-BG" sz="4800" dirty="0">
              <a:solidFill>
                <a:srgbClr val="FF6F00"/>
              </a:solidFill>
            </a:endParaRPr>
          </a:p>
        </p:txBody>
      </p:sp>
      <p:pic>
        <p:nvPicPr>
          <p:cNvPr id="13" name="Image 12" descr="Une image contenant texte, capture d’écran, diagramme, conception&#10;&#10;Description générée automatiquement">
            <a:extLst>
              <a:ext uri="{FF2B5EF4-FFF2-40B4-BE49-F238E27FC236}">
                <a16:creationId xmlns:a16="http://schemas.microsoft.com/office/drawing/2014/main" id="{FA1D523D-C41D-6119-AD40-DEE8E2150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08" y="1358055"/>
            <a:ext cx="8866018" cy="53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8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pic>
        <p:nvPicPr>
          <p:cNvPr id="13" name="Image 12" descr="Une image contenant texte, capture d’écran, Police, cercle&#10;&#10;Description générée automatiquement">
            <a:extLst>
              <a:ext uri="{FF2B5EF4-FFF2-40B4-BE49-F238E27FC236}">
                <a16:creationId xmlns:a16="http://schemas.microsoft.com/office/drawing/2014/main" id="{EB4CC6E3-AAFE-2FAC-02A0-C18D926CC74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"/>
          <a:stretch/>
        </p:blipFill>
        <p:spPr>
          <a:xfrm>
            <a:off x="2477020" y="1008169"/>
            <a:ext cx="4184254" cy="528914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7940CA9-A3C6-244E-438C-C21092AAC3CD}"/>
              </a:ext>
            </a:extLst>
          </p:cNvPr>
          <p:cNvSpPr txBox="1"/>
          <p:nvPr/>
        </p:nvSpPr>
        <p:spPr>
          <a:xfrm>
            <a:off x="1857753" y="6362056"/>
            <a:ext cx="54193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i="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Source : Observatoire des marchés de détail du 2ème trimestre 2025 de la CRE</a:t>
            </a: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2F9E313F-314A-C620-7406-2D33800964A8}"/>
              </a:ext>
            </a:extLst>
          </p:cNvPr>
          <p:cNvSpPr txBox="1">
            <a:spLocks/>
          </p:cNvSpPr>
          <p:nvPr/>
        </p:nvSpPr>
        <p:spPr>
          <a:xfrm>
            <a:off x="229415" y="265216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Quelques chiffres clés</a:t>
            </a:r>
            <a:endParaRPr lang="bg-BG" sz="4800" dirty="0">
              <a:solidFill>
                <a:srgbClr val="FF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2154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2" name="Title 6">
            <a:extLst>
              <a:ext uri="{FF2B5EF4-FFF2-40B4-BE49-F238E27FC236}">
                <a16:creationId xmlns:a16="http://schemas.microsoft.com/office/drawing/2014/main" id="{1ED7B71D-EE56-AB7A-91B5-011BD46C3405}"/>
              </a:ext>
            </a:extLst>
          </p:cNvPr>
          <p:cNvSpPr txBox="1">
            <a:spLocks/>
          </p:cNvSpPr>
          <p:nvPr/>
        </p:nvSpPr>
        <p:spPr>
          <a:xfrm>
            <a:off x="218620" y="672552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Bilan : Enseignements du cas français</a:t>
            </a:r>
            <a:endParaRPr lang="bg-BG" sz="4800" dirty="0">
              <a:solidFill>
                <a:srgbClr val="FF6F00"/>
              </a:solidFill>
            </a:endParaRPr>
          </a:p>
        </p:txBody>
      </p:sp>
      <p:pic>
        <p:nvPicPr>
          <p:cNvPr id="7" name="Image 6" descr="Une image contenant carte, Bleu électrique, capture d’écran, Bleu Majorelle&#10;&#10;Description générée automatiquement">
            <a:extLst>
              <a:ext uri="{FF2B5EF4-FFF2-40B4-BE49-F238E27FC236}">
                <a16:creationId xmlns:a16="http://schemas.microsoft.com/office/drawing/2014/main" id="{7E779673-AE57-717C-439A-9D55A74CA4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520" y="1709992"/>
            <a:ext cx="6943753" cy="386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15393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reseau">
      <a:dk1>
        <a:srgbClr val="000000"/>
      </a:dk1>
      <a:lt1>
        <a:sysClr val="window" lastClr="FFFFFF"/>
      </a:lt1>
      <a:dk2>
        <a:srgbClr val="FF6F00"/>
      </a:dk2>
      <a:lt2>
        <a:srgbClr val="EEECE1"/>
      </a:lt2>
      <a:accent1>
        <a:srgbClr val="FF6F00"/>
      </a:accent1>
      <a:accent2>
        <a:srgbClr val="92D05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gulae-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3859</TotalTime>
  <Words>186</Words>
  <Application>Microsoft Office PowerPoint</Application>
  <PresentationFormat>Affichage à l'écran (4:3)</PresentationFormat>
  <Paragraphs>23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Franklin Gothic Book</vt:lpstr>
      <vt:lpstr>NunitoSans-ExtraBold</vt:lpstr>
      <vt:lpstr>Wingdings</vt:lpstr>
      <vt:lpstr>blank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Cynthia DI LEONFORTE</dc:creator>
  <cp:lastModifiedBy>Schnoebelen Juliette</cp:lastModifiedBy>
  <cp:revision>271</cp:revision>
  <cp:lastPrinted>2023-06-27T13:48:41Z</cp:lastPrinted>
  <dcterms:created xsi:type="dcterms:W3CDTF">2018-07-03T08:45:27Z</dcterms:created>
  <dcterms:modified xsi:type="dcterms:W3CDTF">2026-01-28T14:23:37Z</dcterms:modified>
</cp:coreProperties>
</file>